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9" r:id="rId6"/>
    <p:sldId id="379" r:id="rId7"/>
    <p:sldId id="365" r:id="rId8"/>
    <p:sldId id="380" r:id="rId9"/>
    <p:sldId id="381" r:id="rId10"/>
    <p:sldId id="378" r:id="rId11"/>
    <p:sldId id="372" r:id="rId12"/>
    <p:sldId id="3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95388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49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4/03/18/faceook-deepface-facial-recognition/" TargetMode="External"/><Relationship Id="rId2" Type="http://schemas.openxmlformats.org/officeDocument/2006/relationships/hyperlink" Target="https://medium.com/@siddh30/glasses-detection-opencv-dlib-bf4cd50856da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cnet.com/news/politics/in-china-facial-recognition-public-shaming-and-control-go-hand-in-hand/" TargetMode="External"/><Relationship Id="rId4" Type="http://schemas.openxmlformats.org/officeDocument/2006/relationships/hyperlink" Target="https://personofinterest.fandom.com/wiki/John_Ree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4800" dirty="0"/>
              <a:t>The machine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sz="2000" spc="0" dirty="0">
                <a:latin typeface="Calibri" panose="020F0502020204030204" pitchFamily="34" charset="0"/>
                <a:cs typeface="Calibri" panose="020F0502020204030204" pitchFamily="34" charset="0"/>
              </a:rPr>
              <a:t>Trim ii </a:t>
            </a:r>
            <a:r>
              <a:rPr lang="en-US" sz="2000" spc="0" dirty="0" err="1"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spc="0" dirty="0">
                <a:latin typeface="Calibri" panose="020F0502020204030204" pitchFamily="34" charset="0"/>
                <a:cs typeface="Calibri" panose="020F0502020204030204" pitchFamily="34" charset="0"/>
              </a:rPr>
              <a:t> – Nouidri </a:t>
            </a:r>
            <a:r>
              <a:rPr lang="en-US" sz="2000" spc="0" dirty="0" err="1">
                <a:latin typeface="Calibri" panose="020F0502020204030204" pitchFamily="34" charset="0"/>
                <a:cs typeface="Calibri" panose="020F0502020204030204" pitchFamily="34" charset="0"/>
              </a:rPr>
              <a:t>sami</a:t>
            </a:r>
            <a:r>
              <a:rPr lang="en-US" sz="2000" spc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sz="2400" dirty="0"/>
              <a:t>Table des matières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 du </a:t>
            </a:r>
            <a:r>
              <a:rPr lang="en-US" dirty="0" err="1"/>
              <a:t>projet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</a:t>
            </a:r>
            <a:r>
              <a:rPr lang="en-US" dirty="0" err="1"/>
              <a:t>DeepFace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Edge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Ameliorations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DF4DF-A864-C2BB-96E8-529A38D2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  <a:endParaRPr lang="en-CH" dirty="0"/>
          </a:p>
        </p:txBody>
      </p:sp>
      <p:pic>
        <p:nvPicPr>
          <p:cNvPr id="5" name="Espace réservé du contenu 4" descr="Une image contenant Véhicule terrestre, véhicule, texte, capture d’écran&#10;&#10;Description générée automatiquement">
            <a:extLst>
              <a:ext uri="{FF2B5EF4-FFF2-40B4-BE49-F238E27FC236}">
                <a16:creationId xmlns:a16="http://schemas.microsoft.com/office/drawing/2014/main" id="{EF720524-2ED9-2B72-DA78-38CCE3D4CD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81800" y="365125"/>
            <a:ext cx="5091291" cy="2863850"/>
          </a:xfrm>
        </p:spPr>
      </p:pic>
      <p:pic>
        <p:nvPicPr>
          <p:cNvPr id="7" name="Image 6" descr="Une image contenant texte, habits, homme, Visage humain&#10;&#10;Description générée automatiquement">
            <a:extLst>
              <a:ext uri="{FF2B5EF4-FFF2-40B4-BE49-F238E27FC236}">
                <a16:creationId xmlns:a16="http://schemas.microsoft.com/office/drawing/2014/main" id="{2BAA834B-58BC-C1D3-CBCC-163A5847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18" y="3429000"/>
            <a:ext cx="5105473" cy="2863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6448-F431-A925-103B-6694E4B9CF20}"/>
              </a:ext>
            </a:extLst>
          </p:cNvPr>
          <p:cNvSpPr txBox="1"/>
          <p:nvPr/>
        </p:nvSpPr>
        <p:spPr>
          <a:xfrm>
            <a:off x="838201" y="3057525"/>
            <a:ext cx="4466502" cy="37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Conception d’un </a:t>
            </a:r>
            <a:r>
              <a:rPr lang="en-GB" dirty="0" err="1">
                <a:solidFill>
                  <a:schemeClr val="bg1"/>
                </a:solidFill>
              </a:rPr>
              <a:t>système</a:t>
            </a:r>
            <a:r>
              <a:rPr lang="en-GB" dirty="0">
                <a:solidFill>
                  <a:schemeClr val="bg1"/>
                </a:solidFill>
              </a:rPr>
              <a:t> pour </a:t>
            </a:r>
            <a:r>
              <a:rPr lang="en-GB" dirty="0" err="1">
                <a:solidFill>
                  <a:schemeClr val="bg1"/>
                </a:solidFill>
              </a:rPr>
              <a:t>detecter</a:t>
            </a:r>
            <a:r>
              <a:rPr lang="en-GB" dirty="0">
                <a:solidFill>
                  <a:schemeClr val="bg1"/>
                </a:solidFill>
              </a:rPr>
              <a:t> un visage &amp; </a:t>
            </a:r>
            <a:r>
              <a:rPr lang="en-GB" dirty="0" err="1">
                <a:solidFill>
                  <a:schemeClr val="bg1"/>
                </a:solidFill>
              </a:rPr>
              <a:t>ces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attributs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Inspiré</a:t>
            </a:r>
            <a:r>
              <a:rPr lang="en-GB" dirty="0">
                <a:solidFill>
                  <a:schemeClr val="bg1"/>
                </a:solidFill>
              </a:rPr>
              <a:t> du </a:t>
            </a:r>
            <a:r>
              <a:rPr lang="en-GB" dirty="0" err="1">
                <a:solidFill>
                  <a:schemeClr val="bg1"/>
                </a:solidFill>
              </a:rPr>
              <a:t>systeme</a:t>
            </a:r>
            <a:r>
              <a:rPr lang="en-GB" dirty="0">
                <a:solidFill>
                  <a:schemeClr val="bg1"/>
                </a:solidFill>
              </a:rPr>
              <a:t> de surveillance chinois &amp; POI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Detection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temps reel </a:t>
            </a:r>
            <a:r>
              <a:rPr lang="en-GB" dirty="0" err="1">
                <a:solidFill>
                  <a:schemeClr val="bg1"/>
                </a:solidFill>
              </a:rPr>
              <a:t>ou</a:t>
            </a:r>
            <a:r>
              <a:rPr lang="en-GB" dirty="0">
                <a:solidFill>
                  <a:schemeClr val="bg1"/>
                </a:solidFill>
              </a:rPr>
              <a:t> sur </a:t>
            </a:r>
            <a:r>
              <a:rPr lang="en-GB" dirty="0" err="1">
                <a:solidFill>
                  <a:schemeClr val="bg1"/>
                </a:solidFill>
              </a:rPr>
              <a:t>une</a:t>
            </a:r>
            <a:r>
              <a:rPr lang="en-GB" dirty="0">
                <a:solidFill>
                  <a:schemeClr val="bg1"/>
                </a:solidFill>
              </a:rPr>
              <a:t> image </a:t>
            </a:r>
            <a:r>
              <a:rPr lang="en-GB" dirty="0" err="1">
                <a:solidFill>
                  <a:schemeClr val="bg1"/>
                </a:solidFill>
              </a:rPr>
              <a:t>statique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1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2B1DC-79BB-5C23-8155-64D5DA54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GB" dirty="0"/>
              <a:t>Pipeline </a:t>
            </a:r>
            <a:r>
              <a:rPr lang="en-GB" dirty="0" err="1"/>
              <a:t>deepface</a:t>
            </a:r>
            <a:endParaRPr lang="en-CH" dirty="0"/>
          </a:p>
        </p:txBody>
      </p:sp>
      <p:pic>
        <p:nvPicPr>
          <p:cNvPr id="5" name="Espace réservé du contenu 4" descr="Une image contenant texte, ligne, Tracé, reçu&#10;&#10;Description générée automatiquement">
            <a:extLst>
              <a:ext uri="{FF2B5EF4-FFF2-40B4-BE49-F238E27FC236}">
                <a16:creationId xmlns:a16="http://schemas.microsoft.com/office/drawing/2014/main" id="{9F542200-34F3-7ABB-8EF7-F419CEDAA3A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814302" y="2356403"/>
            <a:ext cx="7303538" cy="2264096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BAFFEE-B385-AB49-975B-7671330209CB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3714115" cy="34274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Détection de visage avec un classificateur Cascade (Méthode </a:t>
            </a:r>
            <a:r>
              <a:rPr lang="fr-CH" dirty="0" err="1"/>
              <a:t>Det</a:t>
            </a:r>
            <a:r>
              <a:rPr lang="fr-CH" dirty="0"/>
              <a:t>. Objet </a:t>
            </a:r>
            <a:r>
              <a:rPr lang="fr-CH" dirty="0" err="1"/>
              <a:t>Haar</a:t>
            </a:r>
            <a:r>
              <a:rPr lang="fr-CH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Extraction de la région d’</a:t>
            </a:r>
            <a:r>
              <a:rPr lang="fr-CH" dirty="0" err="1"/>
              <a:t>interet</a:t>
            </a:r>
            <a:r>
              <a:rPr lang="fr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Analyse </a:t>
            </a:r>
            <a:r>
              <a:rPr lang="fr-CH" dirty="0" err="1"/>
              <a:t>DeepFace</a:t>
            </a:r>
            <a:r>
              <a:rPr lang="fr-CH" dirty="0"/>
              <a:t> en fonction des paramètres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Affichage des résultats avec les plus hauts pourcentages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92FE1A5-4228-610B-EC28-5E85AC6A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Image 6" descr="Une image contenant Visage humain, capture d’écran, sourire, art&#10;&#10;Description générée automatiquement">
            <a:extLst>
              <a:ext uri="{FF2B5EF4-FFF2-40B4-BE49-F238E27FC236}">
                <a16:creationId xmlns:a16="http://schemas.microsoft.com/office/drawing/2014/main" id="{E50D45B0-237F-732C-3560-EB6BD029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2" y="4687811"/>
            <a:ext cx="3205248" cy="2062722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2FB34F-FF4D-D200-4797-55F08024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3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2B1DC-79BB-5C23-8155-64D5DA54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GB" dirty="0"/>
              <a:t>Pipeline edge detection (lunettes)</a:t>
            </a:r>
            <a:endParaRPr lang="en-CH" dirty="0"/>
          </a:p>
        </p:txBody>
      </p:sp>
      <p:pic>
        <p:nvPicPr>
          <p:cNvPr id="7" name="Espace réservé du contenu 6" descr="Une image contenant texte, reçu, ligne, Police&#10;&#10;Description générée automatiquement">
            <a:extLst>
              <a:ext uri="{FF2B5EF4-FFF2-40B4-BE49-F238E27FC236}">
                <a16:creationId xmlns:a16="http://schemas.microsoft.com/office/drawing/2014/main" id="{183B507A-8F5B-E401-6907-AB313CD2A74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814302" y="2465388"/>
            <a:ext cx="7552348" cy="2190180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BAFFEE-B385-AB49-975B-7671330209CB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68360" y="2465388"/>
            <a:ext cx="3342640" cy="3427412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CH" sz="1500" dirty="0"/>
              <a:t>Détection de visage avec un classificateur Cascade (Méthode </a:t>
            </a:r>
            <a:r>
              <a:rPr lang="fr-CH" sz="1500" dirty="0" err="1"/>
              <a:t>Det</a:t>
            </a:r>
            <a:r>
              <a:rPr lang="fr-CH" sz="1500" dirty="0"/>
              <a:t>. Objet </a:t>
            </a:r>
            <a:r>
              <a:rPr lang="fr-CH" sz="1500" dirty="0" err="1"/>
              <a:t>Haar</a:t>
            </a:r>
            <a:r>
              <a:rPr lang="fr-CH" sz="1500" dirty="0"/>
              <a:t>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CH" sz="1500" dirty="0"/>
              <a:t>Extraction des points de repères du visage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CH" sz="1500" dirty="0"/>
              <a:t>Isolation du pont du nez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CH" sz="1500" dirty="0"/>
              <a:t>Transformation en image binaire avec </a:t>
            </a:r>
            <a:r>
              <a:rPr lang="fr-CH" sz="1500" dirty="0" err="1"/>
              <a:t>Canny</a:t>
            </a:r>
            <a:endParaRPr lang="fr-CH" sz="15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CH" sz="1500" dirty="0"/>
              <a:t>Edge Détection : recherche d’une ligne blanche au milieu qui indiquerait la présence d’un cadre de lunettes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CH" sz="15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92FE1A5-4228-610B-EC28-5E85AC6A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60AEDB-2DDB-EAD1-D60E-4AA2C764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2" y="4772025"/>
            <a:ext cx="2552273" cy="19577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CD9FD9-96D8-4B29-F495-9B1690D1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377" y="4826417"/>
            <a:ext cx="1757523" cy="1903376"/>
          </a:xfrm>
          <a:prstGeom prst="rect">
            <a:avLst/>
          </a:prstGeom>
        </p:spPr>
      </p:pic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F2FB1513-9ABF-82F0-6660-3F1730D5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8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fr-CH" dirty="0"/>
              <a:t>Conclusion</a:t>
            </a: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Objectifs Atteints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Analyse du cadre complet pour les lunettes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Meilleur gestion de threads &amp; expérience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Analyse contextuel avec d’autres résultats (émotions de </a:t>
            </a:r>
            <a:r>
              <a:rPr lang="fr-CH" dirty="0" err="1"/>
              <a:t>DeepFace</a:t>
            </a:r>
            <a:r>
              <a:rPr lang="fr-CH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fr-CH" smtClean="0"/>
              <a:pPr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0E41A-00E2-139F-3106-16133240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  <a:endParaRPr lang="en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8F3933-ACDC-9E01-E7EB-071B7C200DF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1" dirty="0" err="1"/>
              <a:t>Exemple</a:t>
            </a:r>
            <a:r>
              <a:rPr lang="en-GB" sz="1200" i="1" dirty="0"/>
              <a:t> Edge Detection </a:t>
            </a:r>
            <a:r>
              <a:rPr lang="en-GB" sz="1200" dirty="0"/>
              <a:t>: </a:t>
            </a:r>
            <a:r>
              <a:rPr lang="en-GB" sz="1200" dirty="0">
                <a:hlinkClick r:id="rId2"/>
              </a:rPr>
              <a:t>https://medium.com/@siddh30/glasses-detection-opencv-dlib-bf4cd50856da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Analyse 3D </a:t>
            </a:r>
            <a:r>
              <a:rPr lang="en-GB" sz="1200" dirty="0" err="1"/>
              <a:t>DeepFace</a:t>
            </a:r>
            <a:r>
              <a:rPr lang="en-GB" sz="1200" dirty="0"/>
              <a:t> : </a:t>
            </a:r>
            <a:r>
              <a:rPr lang="en-GB" sz="1200" dirty="0">
                <a:hlinkClick r:id="rId3"/>
              </a:rPr>
              <a:t>https://techcrunch.com/2014/03/18/faceook-deepface-facial-recognition/</a:t>
            </a:r>
            <a:r>
              <a:rPr lang="en-GB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1" dirty="0"/>
              <a:t>Person of Interest </a:t>
            </a:r>
            <a:r>
              <a:rPr lang="en-GB" sz="1200" dirty="0"/>
              <a:t>: </a:t>
            </a:r>
            <a:r>
              <a:rPr lang="en-GB" sz="1200" dirty="0">
                <a:hlinkClick r:id="rId4"/>
              </a:rPr>
              <a:t>https://personofinterest.fandom.com/wiki/John_Reese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1" dirty="0"/>
              <a:t>Surveillance </a:t>
            </a:r>
            <a:r>
              <a:rPr lang="en-GB" sz="1200" i="1" dirty="0" err="1"/>
              <a:t>chinoise</a:t>
            </a:r>
            <a:r>
              <a:rPr lang="en-GB" sz="1200" i="1" dirty="0"/>
              <a:t> </a:t>
            </a:r>
            <a:r>
              <a:rPr lang="en-GB" sz="1200" dirty="0"/>
              <a:t>: </a:t>
            </a:r>
            <a:r>
              <a:rPr lang="en-GB" sz="1200" dirty="0">
                <a:hlinkClick r:id="rId5"/>
              </a:rPr>
              <a:t>https://www.cnet.com/news/politics/in-china-facial-recognition-public-shaming-and-control-go-hand-in-hand/</a:t>
            </a:r>
            <a:r>
              <a:rPr lang="en-GB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31822222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{191EF8D9-C306-46DE-A934-E838A48EDDEB}tf11936837_win32</Template>
  <TotalTime>198</TotalTime>
  <Words>241</Words>
  <Application>Microsoft Office PowerPoint</Application>
  <PresentationFormat>Grand écran</PresentationFormat>
  <Paragraphs>45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Arial Nova</vt:lpstr>
      <vt:lpstr>Biome</vt:lpstr>
      <vt:lpstr>Calibri</vt:lpstr>
      <vt:lpstr>Custom</vt:lpstr>
      <vt:lpstr>The machine</vt:lpstr>
      <vt:lpstr>Table des matières</vt:lpstr>
      <vt:lpstr>Concept</vt:lpstr>
      <vt:lpstr>Demonstration</vt:lpstr>
      <vt:lpstr>Pipeline deepface</vt:lpstr>
      <vt:lpstr>Pipeline edge detection (lunettes)</vt:lpstr>
      <vt:lpstr>Conclusion</vt:lpstr>
      <vt:lpstr>Merci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</dc:title>
  <dc:creator>Nouidri Sami</dc:creator>
  <cp:lastModifiedBy>Nouidri Sami</cp:lastModifiedBy>
  <cp:revision>8</cp:revision>
  <dcterms:created xsi:type="dcterms:W3CDTF">2024-05-12T18:29:40Z</dcterms:created>
  <dcterms:modified xsi:type="dcterms:W3CDTF">2024-05-12T21:48:24Z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